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17" r:id="rId2"/>
    <p:sldId id="393" r:id="rId3"/>
    <p:sldId id="302" r:id="rId4"/>
    <p:sldId id="321" r:id="rId5"/>
    <p:sldId id="329" r:id="rId6"/>
    <p:sldId id="361" r:id="rId7"/>
    <p:sldId id="394" r:id="rId8"/>
    <p:sldId id="363" r:id="rId9"/>
    <p:sldId id="396" r:id="rId10"/>
    <p:sldId id="397" r:id="rId11"/>
    <p:sldId id="398" r:id="rId12"/>
    <p:sldId id="399" r:id="rId13"/>
    <p:sldId id="325" r:id="rId14"/>
    <p:sldId id="357" r:id="rId15"/>
    <p:sldId id="364" r:id="rId16"/>
    <p:sldId id="379" r:id="rId17"/>
    <p:sldId id="365" r:id="rId18"/>
    <p:sldId id="366" r:id="rId19"/>
    <p:sldId id="355" r:id="rId20"/>
    <p:sldId id="384" r:id="rId21"/>
    <p:sldId id="367" r:id="rId22"/>
    <p:sldId id="368" r:id="rId23"/>
    <p:sldId id="369" r:id="rId24"/>
    <p:sldId id="374" r:id="rId25"/>
    <p:sldId id="372" r:id="rId26"/>
    <p:sldId id="370" r:id="rId27"/>
    <p:sldId id="373" r:id="rId28"/>
    <p:sldId id="377" r:id="rId29"/>
    <p:sldId id="375" r:id="rId30"/>
    <p:sldId id="353" r:id="rId31"/>
    <p:sldId id="356" r:id="rId32"/>
    <p:sldId id="380" r:id="rId33"/>
    <p:sldId id="378" r:id="rId34"/>
    <p:sldId id="345" r:id="rId35"/>
    <p:sldId id="318" r:id="rId36"/>
    <p:sldId id="383" r:id="rId37"/>
    <p:sldId id="395" r:id="rId38"/>
    <p:sldId id="389" r:id="rId39"/>
    <p:sldId id="382" r:id="rId40"/>
    <p:sldId id="387" r:id="rId41"/>
    <p:sldId id="385" r:id="rId42"/>
    <p:sldId id="388" r:id="rId43"/>
    <p:sldId id="386" r:id="rId44"/>
    <p:sldId id="390" r:id="rId45"/>
    <p:sldId id="391" r:id="rId46"/>
    <p:sldId id="392" r:id="rId47"/>
    <p:sldId id="347" r:id="rId48"/>
    <p:sldId id="352" r:id="rId49"/>
    <p:sldId id="349" r:id="rId50"/>
    <p:sldId id="350" r:id="rId51"/>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4006" autoAdjust="0"/>
  </p:normalViewPr>
  <p:slideViewPr>
    <p:cSldViewPr snapToGrid="0" snapToObjects="1">
      <p:cViewPr>
        <p:scale>
          <a:sx n="102" d="100"/>
          <a:sy n="102" d="100"/>
        </p:scale>
        <p:origin x="33" y="-12"/>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21/08/2018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26</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28</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29</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34</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35</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36</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Options if you want to reset changes or delete forked repository</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40</a:t>
            </a:fld>
            <a:endParaRPr lang="en-AU"/>
          </a:p>
        </p:txBody>
      </p:sp>
    </p:spTree>
    <p:extLst>
      <p:ext uri="{BB962C8B-B14F-4D97-AF65-F5344CB8AC3E}">
        <p14:creationId xmlns:p14="http://schemas.microsoft.com/office/powerpoint/2010/main" val="248946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43</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8</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416440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3941569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042A90D1-8749-4208-8828-9C1C9BA01A57}"/>
              </a:ext>
            </a:extLst>
          </p:cNvPr>
          <p:cNvPicPr>
            <a:picLocks noChangeAspect="1"/>
          </p:cNvPicPr>
          <p:nvPr userDrawn="1"/>
        </p:nvPicPr>
        <p:blipFill>
          <a:blip r:embed="rId9"/>
          <a:stretch>
            <a:fillRect/>
          </a:stretch>
        </p:blipFill>
        <p:spPr>
          <a:xfrm>
            <a:off x="9392556" y="6045000"/>
            <a:ext cx="2127932" cy="332996"/>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dirty="0"/>
              <a:t>Workflow</a:t>
            </a:r>
          </a:p>
        </p:txBody>
      </p:sp>
    </p:spTree>
    <p:extLst>
      <p:ext uri="{BB962C8B-B14F-4D97-AF65-F5344CB8AC3E}">
        <p14:creationId xmlns:p14="http://schemas.microsoft.com/office/powerpoint/2010/main" val="351236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dirty="0"/>
              <a:t>Fork</a:t>
            </a:r>
          </a:p>
        </p:txBody>
      </p:sp>
    </p:spTree>
    <p:extLst>
      <p:ext uri="{BB962C8B-B14F-4D97-AF65-F5344CB8AC3E}">
        <p14:creationId xmlns:p14="http://schemas.microsoft.com/office/powerpoint/2010/main" val="427980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dirty="0"/>
              <a:t>Clone</a:t>
            </a:r>
          </a:p>
        </p:txBody>
      </p:sp>
    </p:spTree>
    <p:extLst>
      <p:ext uri="{BB962C8B-B14F-4D97-AF65-F5344CB8AC3E}">
        <p14:creationId xmlns:p14="http://schemas.microsoft.com/office/powerpoint/2010/main" val="1143759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Thanks Sponsors</a:t>
            </a:r>
          </a:p>
        </p:txBody>
      </p:sp>
      <p:sp>
        <p:nvSpPr>
          <p:cNvPr id="4" name="Content Placeholder 3">
            <a:extLst>
              <a:ext uri="{FF2B5EF4-FFF2-40B4-BE49-F238E27FC236}">
                <a16:creationId xmlns:a16="http://schemas.microsoft.com/office/drawing/2014/main" id="{F8CFC980-14E4-644B-A26C-925729889372}"/>
              </a:ext>
            </a:extLst>
          </p:cNvPr>
          <p:cNvSpPr>
            <a:spLocks noGrp="1"/>
          </p:cNvSpPr>
          <p:nvPr>
            <p:ph idx="1"/>
          </p:nvPr>
        </p:nvSpPr>
        <p:spPr>
          <a:xfrm>
            <a:off x="361038" y="1203818"/>
            <a:ext cx="10800000" cy="602996"/>
          </a:xfrm>
        </p:spPr>
        <p:txBody>
          <a:bodyPr/>
          <a:lstStyle/>
          <a:p>
            <a:r>
              <a:rPr lang="en-US" b="1" dirty="0"/>
              <a:t>Gold</a:t>
            </a:r>
          </a:p>
        </p:txBody>
      </p:sp>
      <p:sp>
        <p:nvSpPr>
          <p:cNvPr id="6" name="Content Placeholder 3">
            <a:extLst>
              <a:ext uri="{FF2B5EF4-FFF2-40B4-BE49-F238E27FC236}">
                <a16:creationId xmlns:a16="http://schemas.microsoft.com/office/drawing/2014/main" id="{53F82C34-39A7-0344-BBF4-7D0DE82C9884}"/>
              </a:ext>
            </a:extLst>
          </p:cNvPr>
          <p:cNvSpPr txBox="1">
            <a:spLocks/>
          </p:cNvSpPr>
          <p:nvPr/>
        </p:nvSpPr>
        <p:spPr>
          <a:xfrm>
            <a:off x="361038" y="2865270"/>
            <a:ext cx="10800000" cy="602996"/>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b="1" dirty="0"/>
              <a:t>Silver</a:t>
            </a:r>
          </a:p>
        </p:txBody>
      </p:sp>
      <p:sp>
        <p:nvSpPr>
          <p:cNvPr id="7" name="Content Placeholder 3">
            <a:extLst>
              <a:ext uri="{FF2B5EF4-FFF2-40B4-BE49-F238E27FC236}">
                <a16:creationId xmlns:a16="http://schemas.microsoft.com/office/drawing/2014/main" id="{414B9BCB-322A-C341-B2F5-90148CAAC3C8}"/>
              </a:ext>
            </a:extLst>
          </p:cNvPr>
          <p:cNvSpPr txBox="1">
            <a:spLocks/>
          </p:cNvSpPr>
          <p:nvPr/>
        </p:nvSpPr>
        <p:spPr>
          <a:xfrm>
            <a:off x="361038" y="4409991"/>
            <a:ext cx="10800000" cy="602996"/>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b="1" dirty="0"/>
              <a:t>Bronze</a:t>
            </a:r>
          </a:p>
        </p:txBody>
      </p:sp>
      <p:pic>
        <p:nvPicPr>
          <p:cNvPr id="5" name="Picture 4">
            <a:extLst>
              <a:ext uri="{FF2B5EF4-FFF2-40B4-BE49-F238E27FC236}">
                <a16:creationId xmlns:a16="http://schemas.microsoft.com/office/drawing/2014/main" id="{0F066AAC-7FC2-584D-BE2F-0969F8EA6AE5}"/>
              </a:ext>
            </a:extLst>
          </p:cNvPr>
          <p:cNvPicPr>
            <a:picLocks noChangeAspect="1"/>
          </p:cNvPicPr>
          <p:nvPr/>
        </p:nvPicPr>
        <p:blipFill>
          <a:blip r:embed="rId2"/>
          <a:stretch>
            <a:fillRect/>
          </a:stretch>
        </p:blipFill>
        <p:spPr>
          <a:xfrm>
            <a:off x="413661" y="2073111"/>
            <a:ext cx="2845690" cy="284569"/>
          </a:xfrm>
          <a:prstGeom prst="rect">
            <a:avLst/>
          </a:prstGeom>
        </p:spPr>
      </p:pic>
      <p:pic>
        <p:nvPicPr>
          <p:cNvPr id="8" name="Picture 7">
            <a:extLst>
              <a:ext uri="{FF2B5EF4-FFF2-40B4-BE49-F238E27FC236}">
                <a16:creationId xmlns:a16="http://schemas.microsoft.com/office/drawing/2014/main" id="{E33AFA7E-0381-1148-A6EF-06C6C29F802B}"/>
              </a:ext>
            </a:extLst>
          </p:cNvPr>
          <p:cNvPicPr>
            <a:picLocks noChangeAspect="1"/>
          </p:cNvPicPr>
          <p:nvPr/>
        </p:nvPicPr>
        <p:blipFill>
          <a:blip r:embed="rId3"/>
          <a:stretch>
            <a:fillRect/>
          </a:stretch>
        </p:blipFill>
        <p:spPr>
          <a:xfrm>
            <a:off x="3877890" y="1919762"/>
            <a:ext cx="1725241" cy="640804"/>
          </a:xfrm>
          <a:prstGeom prst="rect">
            <a:avLst/>
          </a:prstGeom>
        </p:spPr>
      </p:pic>
      <p:pic>
        <p:nvPicPr>
          <p:cNvPr id="9" name="Picture 8">
            <a:extLst>
              <a:ext uri="{FF2B5EF4-FFF2-40B4-BE49-F238E27FC236}">
                <a16:creationId xmlns:a16="http://schemas.microsoft.com/office/drawing/2014/main" id="{864926D6-8EFB-D94C-B52B-E6760DCE1436}"/>
              </a:ext>
            </a:extLst>
          </p:cNvPr>
          <p:cNvPicPr>
            <a:picLocks noChangeAspect="1"/>
          </p:cNvPicPr>
          <p:nvPr/>
        </p:nvPicPr>
        <p:blipFill>
          <a:blip r:embed="rId4"/>
          <a:stretch>
            <a:fillRect/>
          </a:stretch>
        </p:blipFill>
        <p:spPr>
          <a:xfrm>
            <a:off x="6221669" y="1920465"/>
            <a:ext cx="3538703" cy="620185"/>
          </a:xfrm>
          <a:prstGeom prst="rect">
            <a:avLst/>
          </a:prstGeom>
        </p:spPr>
      </p:pic>
      <p:pic>
        <p:nvPicPr>
          <p:cNvPr id="10" name="Picture 9">
            <a:extLst>
              <a:ext uri="{FF2B5EF4-FFF2-40B4-BE49-F238E27FC236}">
                <a16:creationId xmlns:a16="http://schemas.microsoft.com/office/drawing/2014/main" id="{C2788436-63DE-F54B-A30D-B1CBA01C4AC1}"/>
              </a:ext>
            </a:extLst>
          </p:cNvPr>
          <p:cNvPicPr>
            <a:picLocks noChangeAspect="1"/>
          </p:cNvPicPr>
          <p:nvPr/>
        </p:nvPicPr>
        <p:blipFill>
          <a:blip r:embed="rId5"/>
          <a:stretch>
            <a:fillRect/>
          </a:stretch>
        </p:blipFill>
        <p:spPr>
          <a:xfrm>
            <a:off x="110482" y="3372860"/>
            <a:ext cx="3084360" cy="1132538"/>
          </a:xfrm>
          <a:prstGeom prst="rect">
            <a:avLst/>
          </a:prstGeom>
        </p:spPr>
      </p:pic>
      <p:pic>
        <p:nvPicPr>
          <p:cNvPr id="11" name="Picture 10">
            <a:extLst>
              <a:ext uri="{FF2B5EF4-FFF2-40B4-BE49-F238E27FC236}">
                <a16:creationId xmlns:a16="http://schemas.microsoft.com/office/drawing/2014/main" id="{3926DB37-AAF3-2041-AA82-8A737E47F224}"/>
              </a:ext>
            </a:extLst>
          </p:cNvPr>
          <p:cNvPicPr>
            <a:picLocks noChangeAspect="1"/>
          </p:cNvPicPr>
          <p:nvPr/>
        </p:nvPicPr>
        <p:blipFill>
          <a:blip r:embed="rId6"/>
          <a:stretch>
            <a:fillRect/>
          </a:stretch>
        </p:blipFill>
        <p:spPr>
          <a:xfrm>
            <a:off x="6308917" y="5119196"/>
            <a:ext cx="2176445" cy="788961"/>
          </a:xfrm>
          <a:prstGeom prst="rect">
            <a:avLst/>
          </a:prstGeom>
        </p:spPr>
      </p:pic>
      <p:pic>
        <p:nvPicPr>
          <p:cNvPr id="12" name="Picture 11">
            <a:extLst>
              <a:ext uri="{FF2B5EF4-FFF2-40B4-BE49-F238E27FC236}">
                <a16:creationId xmlns:a16="http://schemas.microsoft.com/office/drawing/2014/main" id="{0C09AAEA-A4FA-884F-BEB7-DA48CB7D1868}"/>
              </a:ext>
            </a:extLst>
          </p:cNvPr>
          <p:cNvPicPr>
            <a:picLocks noChangeAspect="1"/>
          </p:cNvPicPr>
          <p:nvPr/>
        </p:nvPicPr>
        <p:blipFill>
          <a:blip r:embed="rId7"/>
          <a:stretch>
            <a:fillRect/>
          </a:stretch>
        </p:blipFill>
        <p:spPr>
          <a:xfrm>
            <a:off x="8754266" y="5119196"/>
            <a:ext cx="1894343" cy="959011"/>
          </a:xfrm>
          <a:prstGeom prst="rect">
            <a:avLst/>
          </a:prstGeom>
        </p:spPr>
      </p:pic>
      <p:pic>
        <p:nvPicPr>
          <p:cNvPr id="13" name="Picture 12">
            <a:extLst>
              <a:ext uri="{FF2B5EF4-FFF2-40B4-BE49-F238E27FC236}">
                <a16:creationId xmlns:a16="http://schemas.microsoft.com/office/drawing/2014/main" id="{2B722A21-1E00-6C45-BCBA-60A8DED92812}"/>
              </a:ext>
            </a:extLst>
          </p:cNvPr>
          <p:cNvPicPr>
            <a:picLocks noChangeAspect="1"/>
          </p:cNvPicPr>
          <p:nvPr/>
        </p:nvPicPr>
        <p:blipFill>
          <a:blip r:embed="rId8"/>
          <a:stretch>
            <a:fillRect/>
          </a:stretch>
        </p:blipFill>
        <p:spPr>
          <a:xfrm>
            <a:off x="413661" y="5337607"/>
            <a:ext cx="2478003" cy="487857"/>
          </a:xfrm>
          <a:prstGeom prst="rect">
            <a:avLst/>
          </a:prstGeom>
        </p:spPr>
      </p:pic>
      <p:pic>
        <p:nvPicPr>
          <p:cNvPr id="14" name="Picture 13">
            <a:extLst>
              <a:ext uri="{FF2B5EF4-FFF2-40B4-BE49-F238E27FC236}">
                <a16:creationId xmlns:a16="http://schemas.microsoft.com/office/drawing/2014/main" id="{A400AB8D-C4A1-6D45-AB57-B4E84471792A}"/>
              </a:ext>
            </a:extLst>
          </p:cNvPr>
          <p:cNvPicPr>
            <a:picLocks noChangeAspect="1"/>
          </p:cNvPicPr>
          <p:nvPr/>
        </p:nvPicPr>
        <p:blipFill>
          <a:blip r:embed="rId9"/>
          <a:stretch>
            <a:fillRect/>
          </a:stretch>
        </p:blipFill>
        <p:spPr>
          <a:xfrm>
            <a:off x="4850867" y="5012987"/>
            <a:ext cx="1112887" cy="1112887"/>
          </a:xfrm>
          <a:prstGeom prst="rect">
            <a:avLst/>
          </a:prstGeom>
        </p:spPr>
      </p:pic>
      <p:pic>
        <p:nvPicPr>
          <p:cNvPr id="2" name="Picture 1">
            <a:extLst>
              <a:ext uri="{FF2B5EF4-FFF2-40B4-BE49-F238E27FC236}">
                <a16:creationId xmlns:a16="http://schemas.microsoft.com/office/drawing/2014/main" id="{ABC22A55-CA07-EF49-9EF6-46FF0CE47B39}"/>
              </a:ext>
            </a:extLst>
          </p:cNvPr>
          <p:cNvPicPr>
            <a:picLocks noChangeAspect="1"/>
          </p:cNvPicPr>
          <p:nvPr/>
        </p:nvPicPr>
        <p:blipFill>
          <a:blip r:embed="rId10"/>
          <a:stretch>
            <a:fillRect/>
          </a:stretch>
        </p:blipFill>
        <p:spPr>
          <a:xfrm>
            <a:off x="3313085" y="5364647"/>
            <a:ext cx="1192620" cy="440751"/>
          </a:xfrm>
          <a:prstGeom prst="rect">
            <a:avLst/>
          </a:prstGeom>
        </p:spPr>
      </p:pic>
    </p:spTree>
    <p:extLst>
      <p:ext uri="{BB962C8B-B14F-4D97-AF65-F5344CB8AC3E}">
        <p14:creationId xmlns:p14="http://schemas.microsoft.com/office/powerpoint/2010/main" val="193130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dirty="0"/>
              <a:t>Branch</a:t>
            </a:r>
          </a:p>
        </p:txBody>
      </p:sp>
    </p:spTree>
    <p:extLst>
      <p:ext uri="{BB962C8B-B14F-4D97-AF65-F5344CB8AC3E}">
        <p14:creationId xmlns:p14="http://schemas.microsoft.com/office/powerpoint/2010/main" val="547273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dirty="0"/>
              <a:t>Change Stuff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799" y="4394352"/>
            <a:ext cx="635195" cy="6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99" y="5203866"/>
            <a:ext cx="621805" cy="56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#761</a:t>
            </a:r>
            <a:r>
              <a:rPr lang="en-AU" sz="1200" b="1" baseline="0" dirty="0">
                <a:solidFill>
                  <a:schemeClr val="accent1"/>
                </a:solidFill>
                <a:latin typeface="Source Sans Pro Light" panose="020B0403030403020204" pitchFamily="34" charset="0"/>
              </a:rPr>
              <a:t> | Perth 2018</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6"/>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dirty="0"/>
              <a:t>Pull Request</a:t>
            </a:r>
          </a:p>
        </p:txBody>
      </p:sp>
    </p:spTree>
    <p:extLst>
      <p:ext uri="{BB962C8B-B14F-4D97-AF65-F5344CB8AC3E}">
        <p14:creationId xmlns:p14="http://schemas.microsoft.com/office/powerpoint/2010/main" val="2351689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dirty="0"/>
              <a:t>Further Info</a:t>
            </a:r>
          </a:p>
        </p:txBody>
      </p:sp>
    </p:spTree>
    <p:extLst>
      <p:ext uri="{BB962C8B-B14F-4D97-AF65-F5344CB8AC3E}">
        <p14:creationId xmlns:p14="http://schemas.microsoft.com/office/powerpoint/2010/main" val="3454067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7" y="1538562"/>
            <a:ext cx="6384168" cy="526297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pull upstream development</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0406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accent1"/>
                </a:solidFill>
                <a:latin typeface="+mj-lt"/>
                <a:cs typeface="+mj-cs"/>
              </a:rPr>
              <a:t>Agenda:</a:t>
            </a:r>
            <a:endParaRPr lang="en-US" sz="4536" dirty="0"/>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402" dirty="0"/>
              <a:t>What is Git and GitHub?</a:t>
            </a:r>
          </a:p>
          <a:p>
            <a:pPr>
              <a:lnSpc>
                <a:spcPct val="150000"/>
              </a:lnSpc>
            </a:pPr>
            <a:r>
              <a:rPr lang="en-US" sz="3402" dirty="0"/>
              <a:t>Why would you care?</a:t>
            </a:r>
          </a:p>
          <a:p>
            <a:pPr>
              <a:lnSpc>
                <a:spcPct val="150000"/>
              </a:lnSpc>
            </a:pPr>
            <a:r>
              <a:rPr lang="en-US" sz="3402" dirty="0"/>
              <a:t>Basic Commands</a:t>
            </a:r>
          </a:p>
          <a:p>
            <a:pPr>
              <a:lnSpc>
                <a:spcPct val="150000"/>
              </a:lnSpc>
            </a:pPr>
            <a:r>
              <a:rPr lang="en-US" sz="3402" dirty="0"/>
              <a:t>Demo</a:t>
            </a:r>
            <a:endParaRPr lang="en-US" sz="3002" dirty="0"/>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dirty="0" err="1"/>
              <a:t>Cleanup</a:t>
            </a:r>
            <a:endParaRPr lang="en-AU" dirty="0"/>
          </a:p>
        </p:txBody>
      </p:sp>
    </p:spTree>
    <p:extLst>
      <p:ext uri="{BB962C8B-B14F-4D97-AF65-F5344CB8AC3E}">
        <p14:creationId xmlns:p14="http://schemas.microsoft.com/office/powerpoint/2010/main" val="2953378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pic>
        <p:nvPicPr>
          <p:cNvPr id="5" name="Picture 1" descr="page18image3824384">
            <a:extLst>
              <a:ext uri="{FF2B5EF4-FFF2-40B4-BE49-F238E27FC236}">
                <a16:creationId xmlns:a16="http://schemas.microsoft.com/office/drawing/2014/main" id="{2132531B-F16B-9347-A5D9-1B9CC60D1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807" y="2167874"/>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6ADAF97-C912-8548-8F88-13CFBD7948E1}"/>
              </a:ext>
            </a:extLst>
          </p:cNvPr>
          <p:cNvSpPr txBox="1">
            <a:spLocks/>
          </p:cNvSpPr>
          <p:nvPr/>
        </p:nvSpPr>
        <p:spPr>
          <a:xfrm>
            <a:off x="4075346" y="2867170"/>
            <a:ext cx="4227207"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Questions</a:t>
            </a:r>
            <a:endParaRPr lang="en-US" dirty="0"/>
          </a:p>
        </p:txBody>
      </p:sp>
    </p:spTree>
    <p:extLst>
      <p:ext uri="{BB962C8B-B14F-4D97-AF65-F5344CB8AC3E}">
        <p14:creationId xmlns:p14="http://schemas.microsoft.com/office/powerpoint/2010/main" val="615761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40000" lnSpcReduction="20000"/>
          </a:bodyPr>
          <a:lstStyle/>
          <a:p>
            <a:endParaRPr lang="en-AU" sz="1323" dirty="0"/>
          </a:p>
          <a:p>
            <a:r>
              <a:rPr lang="en-AU" sz="2400" dirty="0">
                <a:hlinkClick r:id="rId2"/>
              </a:rPr>
              <a:t>https://git-scm.com</a:t>
            </a:r>
            <a:endParaRPr lang="en-AU" sz="2400" dirty="0"/>
          </a:p>
          <a:p>
            <a:endParaRPr lang="en-AU" sz="2400" dirty="0">
              <a:hlinkClick r:id="rId3"/>
            </a:endParaRPr>
          </a:p>
          <a:p>
            <a:r>
              <a:rPr lang="en-AU" sz="2400" dirty="0">
                <a:hlinkClick r:id="rId3"/>
              </a:rPr>
              <a:t>http://www.eqqon.com/index.php/Collaborative_Github_Workflow</a:t>
            </a:r>
            <a:endParaRPr lang="en-AU" sz="2400" dirty="0"/>
          </a:p>
          <a:p>
            <a:endParaRPr lang="en-AU" sz="2400" dirty="0"/>
          </a:p>
          <a:p>
            <a:r>
              <a:rPr lang="en-AU" sz="2400" dirty="0">
                <a:hlinkClick r:id="rId4"/>
              </a:rPr>
              <a:t>https://zeroturnaround.com/rebellabs/git-commands-and-best-practices-cheat-sheet/</a:t>
            </a:r>
            <a:endParaRPr lang="en-AU" sz="2400" dirty="0"/>
          </a:p>
          <a:p>
            <a:endParaRPr lang="en-AU" sz="2400" dirty="0"/>
          </a:p>
          <a:p>
            <a:r>
              <a:rPr lang="en-AU" sz="2400" dirty="0">
                <a:hlinkClick r:id="rId5"/>
              </a:rPr>
              <a:t>https://medium.freecodecamp.org/git-cheat-sheet-and-best-practices-c6ce5321f52</a:t>
            </a:r>
            <a:endParaRPr lang="en-AU" sz="2400" dirty="0"/>
          </a:p>
          <a:p>
            <a:endParaRPr lang="en-AU" sz="2400" dirty="0"/>
          </a:p>
          <a:p>
            <a:r>
              <a:rPr lang="en-AU" sz="2400" dirty="0">
                <a:hlinkClick r:id="rId6"/>
              </a:rPr>
              <a:t>https://github.com/git-tips/tips</a:t>
            </a:r>
            <a:endParaRPr lang="en-AU" sz="2400" dirty="0"/>
          </a:p>
          <a:p>
            <a:endParaRPr lang="en-AU" sz="2400" dirty="0"/>
          </a:p>
          <a:p>
            <a:r>
              <a:rPr lang="en-AU" sz="2400" dirty="0">
                <a:hlinkClick r:id="rId7"/>
              </a:rPr>
              <a:t>https://blog.github.com/2015-06-08-how-to-undo-almost-anything-with-git/</a:t>
            </a:r>
            <a:endParaRPr lang="en-AU" sz="2400" dirty="0"/>
          </a:p>
          <a:p>
            <a:endParaRPr lang="en-AU" sz="2400" dirty="0"/>
          </a:p>
          <a:p>
            <a:r>
              <a:rPr lang="en-AU" sz="2400" dirty="0">
                <a:hlinkClick r:id="rId8"/>
              </a:rPr>
              <a:t>https://rubygarage.org/blog/most-basic-git-commands-with-examples</a:t>
            </a:r>
            <a:endParaRPr lang="en-AU" sz="2400" dirty="0"/>
          </a:p>
          <a:p>
            <a:endParaRPr lang="en-AU" sz="2400" dirty="0"/>
          </a:p>
          <a:p>
            <a:r>
              <a:rPr lang="en-AU" sz="2400" dirty="0">
                <a:hlinkClick r:id="rId9"/>
              </a:rPr>
              <a:t>http://michaeljswart.com/2018/07/the-bare-minimum-you-need-to-know-to-work-with-git/</a:t>
            </a:r>
            <a:endParaRPr lang="en-AU" sz="2400" dirty="0"/>
          </a:p>
          <a:p>
            <a:endParaRPr lang="en-AU" sz="2400" dirty="0"/>
          </a:p>
          <a:p>
            <a:r>
              <a:rPr lang="en-AU" sz="2400" dirty="0">
                <a:hlinkClick r:id="rId10"/>
              </a:rPr>
              <a:t>https://www.ibm.com/developerworks/library/d-learn-workings-git/</a:t>
            </a:r>
            <a:endParaRPr lang="en-AU" sz="2400" dirty="0"/>
          </a:p>
          <a:p>
            <a:endParaRPr lang="en-AU" sz="2400" dirty="0"/>
          </a:p>
          <a:p>
            <a:r>
              <a:rPr lang="en-AU" sz="2400" dirty="0">
                <a:hlinkClick r:id="rId11"/>
              </a:rPr>
              <a:t>http://www.differencebetween.net/technology/difference-between-git-fetch-and-git-pull/</a:t>
            </a:r>
            <a:endParaRPr lang="en-AU" sz="2400" dirty="0"/>
          </a:p>
          <a:p>
            <a:endParaRPr lang="en-AU" sz="2400" dirty="0"/>
          </a:p>
          <a:p>
            <a:r>
              <a:rPr lang="en-AU" sz="2400" dirty="0">
                <a:hlinkClick r:id="rId12"/>
              </a:rPr>
              <a:t>https://www.git-tower.com/learn/git/faq</a:t>
            </a:r>
            <a:endParaRPr lang="en-AU" sz="2400" dirty="0"/>
          </a:p>
          <a:p>
            <a:r>
              <a:rPr lang="en-AU" sz="2400" dirty="0"/>
              <a:t>	 </a:t>
            </a:r>
            <a:r>
              <a:rPr lang="en-AU" sz="2400" dirty="0">
                <a:hlinkClick r:id="rId13"/>
              </a:rPr>
              <a:t>https://www.git-tower.com/learn/git/ebook/en/command-line/introduction</a:t>
            </a:r>
            <a:endParaRPr lang="en-AU" sz="2400" dirty="0"/>
          </a:p>
          <a:p>
            <a:r>
              <a:rPr lang="en-AU" sz="2400" dirty="0"/>
              <a:t>	 </a:t>
            </a:r>
            <a:r>
              <a:rPr lang="en-AU" sz="2400" dirty="0">
                <a:hlinkClick r:id="rId14"/>
              </a:rPr>
              <a:t>https://www.git-tower.com/learn/git/ebook/en/desktop-gui/introduction</a:t>
            </a:r>
            <a:endParaRPr lang="en-AU" sz="2400" dirty="0"/>
          </a:p>
          <a:p>
            <a:endParaRPr lang="en-AU" sz="2400" dirty="0"/>
          </a:p>
          <a:p>
            <a:r>
              <a:rPr lang="en-US" sz="2400" dirty="0">
                <a:hlinkClick r:id="rId15"/>
              </a:rPr>
              <a:t>https://www.pass.org/AttendanEvent/OnlineEvents/24HoursofPASS.aspx</a:t>
            </a:r>
            <a:endParaRPr lang="en-US" sz="2400" dirty="0"/>
          </a:p>
          <a:p>
            <a:r>
              <a:rPr lang="en-US" sz="2400" dirty="0"/>
              <a:t>	Lyndsey </a:t>
            </a:r>
            <a:r>
              <a:rPr lang="en-US" sz="2400" dirty="0" err="1"/>
              <a:t>Padget</a:t>
            </a:r>
            <a:r>
              <a:rPr lang="en-US" sz="2400" dirty="0"/>
              <a:t> Presentation on GIT</a:t>
            </a:r>
            <a:endParaRPr lang="en-AU" sz="2400" dirty="0"/>
          </a:p>
          <a:p>
            <a:endParaRPr lang="en-AU" sz="2400" dirty="0"/>
          </a:p>
          <a:p>
            <a:endParaRPr lang="en-AU" sz="2400" dirty="0"/>
          </a:p>
          <a:p>
            <a:r>
              <a:rPr lang="en-AU" sz="2400" dirty="0" err="1"/>
              <a:t>VSCode</a:t>
            </a:r>
            <a:br>
              <a:rPr lang="en-AU" sz="2400" dirty="0"/>
            </a:br>
            <a:r>
              <a:rPr lang="en-AU" sz="2400" dirty="0"/>
              <a:t>	 </a:t>
            </a:r>
            <a:r>
              <a:rPr lang="en-AU" sz="2400" dirty="0">
                <a:hlinkClick r:id="rId16"/>
              </a:rPr>
              <a:t>https://marketplace.visualstudio.com/items?itemName=eamodio.gitlens</a:t>
            </a:r>
            <a:endParaRPr lang="en-AU" sz="2400" dirty="0"/>
          </a:p>
        </p:txBody>
      </p:sp>
    </p:spTree>
    <p:extLst>
      <p:ext uri="{BB962C8B-B14F-4D97-AF65-F5344CB8AC3E}">
        <p14:creationId xmlns:p14="http://schemas.microsoft.com/office/powerpoint/2010/main" val="4151661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#SQLSat761 or #</a:t>
            </a:r>
            <a:r>
              <a:rPr lang="en-GB" sz="3200" dirty="0" err="1"/>
              <a:t>SQLSatPerth</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pic>
        <p:nvPicPr>
          <p:cNvPr id="5" name="Picture 1" descr="page18image3824384">
            <a:extLst>
              <a:ext uri="{FF2B5EF4-FFF2-40B4-BE49-F238E27FC236}">
                <a16:creationId xmlns:a16="http://schemas.microsoft.com/office/drawing/2014/main" id="{2132531B-F16B-9347-A5D9-1B9CC60D1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807" y="2167874"/>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6ADAF97-C912-8548-8F88-13CFBD7948E1}"/>
              </a:ext>
            </a:extLst>
          </p:cNvPr>
          <p:cNvSpPr txBox="1">
            <a:spLocks/>
          </p:cNvSpPr>
          <p:nvPr/>
        </p:nvSpPr>
        <p:spPr>
          <a:xfrm>
            <a:off x="5022057" y="2867170"/>
            <a:ext cx="3280496"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Thank You</a:t>
            </a:r>
            <a:endParaRPr lang="en-US" dirty="0"/>
          </a:p>
        </p:txBody>
      </p:sp>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checkout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802" y="-6152"/>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accent1"/>
                </a:solidFill>
                <a:latin typeface="+mj-lt"/>
                <a:cs typeface="+mj-cs"/>
              </a:rPr>
              <a:t>Setup:</a:t>
            </a:r>
            <a:endParaRPr lang="en-US" sz="4536" dirty="0"/>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a:stretch>
            <a:fillRect/>
          </a:stretch>
        </p:blipFill>
        <p:spPr>
          <a:xfrm>
            <a:off x="1074950" y="-1"/>
            <a:ext cx="8310824" cy="6480175"/>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a:stretch>
            <a:fillRect/>
          </a:stretch>
        </p:blipFill>
        <p:spPr>
          <a:xfrm>
            <a:off x="264227" y="0"/>
            <a:ext cx="9669671" cy="6480175"/>
          </a:xfrm>
          <a:prstGeom prst="rect">
            <a:avLst/>
          </a:prstGeom>
        </p:spPr>
      </p:pic>
    </p:spTree>
    <p:extLst>
      <p:ext uri="{BB962C8B-B14F-4D97-AF65-F5344CB8AC3E}">
        <p14:creationId xmlns:p14="http://schemas.microsoft.com/office/powerpoint/2010/main" val="8155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59845</TotalTime>
  <Words>1374</Words>
  <Application>Microsoft Office PowerPoint</Application>
  <PresentationFormat>Custom</PresentationFormat>
  <Paragraphs>252</Paragraphs>
  <Slides>50</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Thanks Sponsors</vt:lpstr>
      <vt:lpstr>Patrick Flynn SQL Server DBA Link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255</cp:revision>
  <dcterms:created xsi:type="dcterms:W3CDTF">2011-08-19T20:30:49Z</dcterms:created>
  <dcterms:modified xsi:type="dcterms:W3CDTF">2018-08-25T01:54:41Z</dcterms:modified>
</cp:coreProperties>
</file>